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8.jpg" ContentType="image/jpeg"/>
  <Override PartName="/ppt/media/image12.jpg" ContentType="image/jpeg"/>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8067AA-63E3-443A-A71C-AF8571DD992F}" v="5" dt="2022-07-22T14:33:16.6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94660"/>
  </p:normalViewPr>
  <p:slideViewPr>
    <p:cSldViewPr snapToGrid="0">
      <p:cViewPr varScale="1">
        <p:scale>
          <a:sx n="82" d="100"/>
          <a:sy n="82" d="100"/>
        </p:scale>
        <p:origin x="9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9C5D5-7B34-2345-57E5-28A770290C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0293A94-BC38-9E81-F617-933E8EA00C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94BF071-BEA4-23EA-2FB4-96653EB6658C}"/>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DD1E990B-8E6F-521E-3DFD-BA456137233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EC9F1-9F1D-78FB-7F3F-980522B6DEF5}"/>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41486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1620E-1FC0-263A-271E-4A93EC0ABAB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AFAF282-39E6-40EB-7878-DD0D327110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4ADF01E-AF76-EB02-15EB-A00EF55EF1BC}"/>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46C6BF4B-5393-8D9E-B163-96D84B1605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A7931D-61E1-4519-4745-B7B1B22C24F7}"/>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6515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EC299-07C1-6DC6-C7A6-D44BE0264F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2FE80F2-85C2-ABB5-81EB-FD1F94349F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D6FA52-62B7-250F-A974-EA4C1DA7BEE5}"/>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C8614677-D55E-76A0-2D68-0174BAC59B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354A96-F77E-F17C-82BF-743851EEB74A}"/>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348098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CCD4-7847-49D1-567B-EBE8A0D208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0065C37-201A-157C-5F32-432D2246AE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B963434-81A1-FD0A-605F-725E6A9344F8}"/>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D4F1BBEC-6A53-377B-FDAF-6CE289CFDC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1AA17F-91B0-E2E2-4EB1-7E39026D915B}"/>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671294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71DE9-C84A-280E-ECC2-3806632001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EF40D86-41FF-2864-0170-CA3FA1CBE5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144104-C988-833A-C771-3AF166D84EE3}"/>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7BD2B479-33AC-997D-10C7-1B80EC7930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0682509-4070-9C84-6DCD-3E3D5F571006}"/>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310107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A6D7-ED95-2D42-CDBF-66D5F03D458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64D18B0-BC7B-0EB0-DFE5-71FFE5ABA1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94013FE-EA97-FB78-4FEB-6E666F4294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56205D5-4E97-F818-FAF7-43D51E5A3281}"/>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6" name="Footer Placeholder 5">
            <a:extLst>
              <a:ext uri="{FF2B5EF4-FFF2-40B4-BE49-F238E27FC236}">
                <a16:creationId xmlns:a16="http://schemas.microsoft.com/office/drawing/2014/main" id="{D9AA7BC6-441E-F508-EF8C-155BAE3FD1F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2B6B8D5-3E23-B567-F28E-0C9169536C5B}"/>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78553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F723-8835-CEBD-EA1D-F0CF5F09CA9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15DE762-DE31-BB55-7D2F-A2CD6F5495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B5484C-A3D5-A758-21BF-1B928FD19A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870C69F-C52D-5D5A-D95B-14F1E745E6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29856F-1B15-50A3-1105-6A1D108B93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ACA5138-9E8A-CB46-AD90-15C978FB56C4}"/>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8" name="Footer Placeholder 7">
            <a:extLst>
              <a:ext uri="{FF2B5EF4-FFF2-40B4-BE49-F238E27FC236}">
                <a16:creationId xmlns:a16="http://schemas.microsoft.com/office/drawing/2014/main" id="{17C4E238-0BA5-A1D9-B5FB-2E01BC6A076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5B76008-60FC-0695-C902-DF8EABDB0F7F}"/>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09023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4993A-E336-1DEC-76AC-3A24B5B2452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8AFE73F-D728-DCAB-C1BC-90563C661D8D}"/>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4" name="Footer Placeholder 3">
            <a:extLst>
              <a:ext uri="{FF2B5EF4-FFF2-40B4-BE49-F238E27FC236}">
                <a16:creationId xmlns:a16="http://schemas.microsoft.com/office/drawing/2014/main" id="{9EE638F8-BCA2-CC44-6448-CEBF73E1D33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9A75AAB-4977-9716-6FA1-6FC810CEFDED}"/>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90169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C30682-8A38-70A2-0A4E-C8B5016D9032}"/>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3" name="Footer Placeholder 2">
            <a:extLst>
              <a:ext uri="{FF2B5EF4-FFF2-40B4-BE49-F238E27FC236}">
                <a16:creationId xmlns:a16="http://schemas.microsoft.com/office/drawing/2014/main" id="{EF218808-CACE-E11C-5C19-0331FBA5A26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0875CAD-3392-AAA1-6A9A-A3F142D0FA57}"/>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308067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D99D-C89A-A7C9-70C5-9F789DC786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6A8C38E-5A4C-F956-3280-146BB5C04F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E11DCA7-7D80-6F63-306A-A0686AC67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74BCE-DBF2-C908-6806-48285FF83084}"/>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6" name="Footer Placeholder 5">
            <a:extLst>
              <a:ext uri="{FF2B5EF4-FFF2-40B4-BE49-F238E27FC236}">
                <a16:creationId xmlns:a16="http://schemas.microsoft.com/office/drawing/2014/main" id="{635D22C2-FB6C-AF32-AE9C-995BAD43F19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B77B4EC-7571-F78E-9F2D-AD8053254630}"/>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43403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62C79-7FDF-CAB1-9663-1BE98A552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E1BD8D7-9A73-B907-D01F-E2FEC5F585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B71D53B-2AA8-2634-190F-074CC7D1A7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D57E3A-2E17-8E28-C3F3-40CFBD47E64A}"/>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6" name="Footer Placeholder 5">
            <a:extLst>
              <a:ext uri="{FF2B5EF4-FFF2-40B4-BE49-F238E27FC236}">
                <a16:creationId xmlns:a16="http://schemas.microsoft.com/office/drawing/2014/main" id="{B386E1E4-4755-5F6C-4692-BF618B6FFB6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E998876-ACD4-6947-B17B-54AED03D04E3}"/>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252888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8FCCE2-04BB-9E56-BEF0-BAACD01732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8435FD6-BD4B-2C67-C4DF-1F06F0DC8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7C9AD2C-17EA-79BE-B8FD-DFDE140DF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4FBA5A9C-E366-1633-8002-482E352DAC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4ECA123-27BC-7555-55DF-54578615FA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88FC9-EBA8-47A8-A91F-B4917CD2E06B}" type="slidenum">
              <a:rPr lang="en-IN" smtClean="0"/>
              <a:t>‹#›</a:t>
            </a:fld>
            <a:endParaRPr lang="en-IN"/>
          </a:p>
        </p:txBody>
      </p:sp>
    </p:spTree>
    <p:extLst>
      <p:ext uri="{BB962C8B-B14F-4D97-AF65-F5344CB8AC3E}">
        <p14:creationId xmlns:p14="http://schemas.microsoft.com/office/powerpoint/2010/main" val="147180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Financial graphs on a dark display">
            <a:extLst>
              <a:ext uri="{FF2B5EF4-FFF2-40B4-BE49-F238E27FC236}">
                <a16:creationId xmlns:a16="http://schemas.microsoft.com/office/drawing/2014/main" id="{B3C6E396-5726-F7E8-F41E-D6B12C84025F}"/>
              </a:ext>
            </a:extLst>
          </p:cNvPr>
          <p:cNvPicPr>
            <a:picLocks noChangeAspect="1"/>
          </p:cNvPicPr>
          <p:nvPr/>
        </p:nvPicPr>
        <p:blipFill rotWithShape="1">
          <a:blip r:embed="rId2"/>
          <a:srcRect t="10000"/>
          <a:stretch/>
        </p:blipFill>
        <p:spPr>
          <a:xfrm>
            <a:off x="20" y="1"/>
            <a:ext cx="12191980" cy="6857999"/>
          </a:xfrm>
          <a:prstGeom prst="rect">
            <a:avLst/>
          </a:prstGeom>
        </p:spPr>
      </p:pic>
      <p:sp>
        <p:nvSpPr>
          <p:cNvPr id="14" name="Rectangle 1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589272-F98D-B6FB-EE43-17AB7416B7BE}"/>
              </a:ext>
            </a:extLst>
          </p:cNvPr>
          <p:cNvSpPr>
            <a:spLocks noGrp="1"/>
          </p:cNvSpPr>
          <p:nvPr>
            <p:ph type="ctrTitle"/>
          </p:nvPr>
        </p:nvSpPr>
        <p:spPr>
          <a:xfrm>
            <a:off x="523875" y="5317240"/>
            <a:ext cx="11210925" cy="744836"/>
          </a:xfrm>
        </p:spPr>
        <p:txBody>
          <a:bodyPr vert="horz" lIns="91440" tIns="45720" rIns="91440" bIns="45720" rtlCol="0" anchor="ctr">
            <a:normAutofit/>
          </a:bodyPr>
          <a:lstStyle/>
          <a:p>
            <a:r>
              <a:rPr lang="en-US" sz="3600">
                <a:solidFill>
                  <a:schemeClr val="tx1">
                    <a:lumMod val="85000"/>
                    <a:lumOff val="15000"/>
                  </a:schemeClr>
                </a:solidFill>
              </a:rPr>
              <a:t>Presentation of Data</a:t>
            </a:r>
          </a:p>
        </p:txBody>
      </p:sp>
      <p:cxnSp>
        <p:nvCxnSpPr>
          <p:cNvPr id="16" name="Straight Connector 1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6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880983-8D51-64CF-B398-D7B822DCFB7F}"/>
              </a:ext>
            </a:extLst>
          </p:cNvPr>
          <p:cNvSpPr>
            <a:spLocks noGrp="1"/>
          </p:cNvSpPr>
          <p:nvPr>
            <p:ph type="title"/>
          </p:nvPr>
        </p:nvSpPr>
        <p:spPr>
          <a:xfrm>
            <a:off x="1088448" y="586352"/>
            <a:ext cx="4784796" cy="1330840"/>
          </a:xfrm>
        </p:spPr>
        <p:txBody>
          <a:bodyPr>
            <a:normAutofit/>
          </a:bodyPr>
          <a:lstStyle/>
          <a:p>
            <a:r>
              <a:rPr lang="en-IN" b="1" i="0" dirty="0">
                <a:effectLst/>
                <a:latin typeface="urw-din"/>
              </a:rPr>
              <a:t>Frequency Polygon</a:t>
            </a:r>
            <a:br>
              <a:rPr lang="en-IN" b="1" i="0" dirty="0">
                <a:effectLst/>
                <a:latin typeface="urw-din"/>
              </a:rPr>
            </a:br>
            <a:endParaRPr lang="en-IN" dirty="0"/>
          </a:p>
        </p:txBody>
      </p:sp>
      <p:sp>
        <p:nvSpPr>
          <p:cNvPr id="3" name="Content Placeholder 2">
            <a:extLst>
              <a:ext uri="{FF2B5EF4-FFF2-40B4-BE49-F238E27FC236}">
                <a16:creationId xmlns:a16="http://schemas.microsoft.com/office/drawing/2014/main" id="{1CC188EE-A477-5E3F-832D-73A4C2F4F33B}"/>
              </a:ext>
            </a:extLst>
          </p:cNvPr>
          <p:cNvSpPr>
            <a:spLocks noGrp="1"/>
          </p:cNvSpPr>
          <p:nvPr>
            <p:ph idx="1"/>
          </p:nvPr>
        </p:nvSpPr>
        <p:spPr>
          <a:xfrm>
            <a:off x="1137034" y="2194102"/>
            <a:ext cx="4438036" cy="3908585"/>
          </a:xfrm>
        </p:spPr>
        <p:txBody>
          <a:bodyPr>
            <a:normAutofit/>
          </a:bodyPr>
          <a:lstStyle/>
          <a:p>
            <a:r>
              <a:rPr lang="en-US" sz="2000" b="0" i="0">
                <a:effectLst/>
                <a:latin typeface="urw-din"/>
              </a:rPr>
              <a:t>A frequency polygon is a graph that is constructed by joining the midpoint of the intervals. The height of the interval or the bin represents the frequency of the values that lie in that interval. </a:t>
            </a:r>
            <a:endParaRPr lang="en-IN" sz="2000"/>
          </a:p>
        </p:txBody>
      </p:sp>
      <p:pic>
        <p:nvPicPr>
          <p:cNvPr id="5" name="Picture 4" descr="Chart, line chart, histogram&#10;&#10;Description automatically generated">
            <a:extLst>
              <a:ext uri="{FF2B5EF4-FFF2-40B4-BE49-F238E27FC236}">
                <a16:creationId xmlns:a16="http://schemas.microsoft.com/office/drawing/2014/main" id="{E1408852-FAA2-891B-8995-912F400AD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610" y="1477489"/>
            <a:ext cx="4737650" cy="3925237"/>
          </a:xfrm>
          <a:prstGeom prst="rect">
            <a:avLst/>
          </a:prstGeom>
        </p:spPr>
      </p:pic>
    </p:spTree>
    <p:extLst>
      <p:ext uri="{BB962C8B-B14F-4D97-AF65-F5344CB8AC3E}">
        <p14:creationId xmlns:p14="http://schemas.microsoft.com/office/powerpoint/2010/main" val="380258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6A4AB3-348A-4925-E5B8-FCFA1E48C556}"/>
              </a:ext>
            </a:extLst>
          </p:cNvPr>
          <p:cNvSpPr>
            <a:spLocks noGrp="1"/>
          </p:cNvSpPr>
          <p:nvPr>
            <p:ph type="title"/>
          </p:nvPr>
        </p:nvSpPr>
        <p:spPr>
          <a:xfrm>
            <a:off x="630936" y="639520"/>
            <a:ext cx="3429000" cy="1719072"/>
          </a:xfrm>
        </p:spPr>
        <p:txBody>
          <a:bodyPr anchor="b">
            <a:normAutofit/>
          </a:bodyPr>
          <a:lstStyle/>
          <a:p>
            <a:r>
              <a:rPr lang="en-IN" sz="5400"/>
              <a:t>Pareto Charts</a:t>
            </a:r>
          </a:p>
        </p:txBody>
      </p:sp>
      <p:sp>
        <p:nvSpPr>
          <p:cNvPr id="2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F18A1C-312F-C827-8CFD-3F9A560D8302}"/>
              </a:ext>
            </a:extLst>
          </p:cNvPr>
          <p:cNvSpPr>
            <a:spLocks noGrp="1"/>
          </p:cNvSpPr>
          <p:nvPr>
            <p:ph idx="1"/>
          </p:nvPr>
        </p:nvSpPr>
        <p:spPr>
          <a:xfrm>
            <a:off x="630936" y="2807208"/>
            <a:ext cx="3429000" cy="3410712"/>
          </a:xfrm>
        </p:spPr>
        <p:txBody>
          <a:bodyPr anchor="t">
            <a:normAutofit lnSpcReduction="10000"/>
          </a:bodyPr>
          <a:lstStyle/>
          <a:p>
            <a:r>
              <a:rPr lang="en-IN" sz="2000" dirty="0"/>
              <a:t>Pareto Chart is a kind of bar chart whose percentage sums to 100 percent. </a:t>
            </a:r>
          </a:p>
          <a:p>
            <a:r>
              <a:rPr lang="en-IN" sz="2000" dirty="0"/>
              <a:t>The respondents answer are sorted in decreasing importance with bar heights in descending order from left to right. </a:t>
            </a:r>
          </a:p>
          <a:p>
            <a:r>
              <a:rPr lang="en-IN" sz="2000" dirty="0"/>
              <a:t>The pictorial array reveals the highest concentration of improvement potential in fewest number of remedies.</a:t>
            </a:r>
          </a:p>
        </p:txBody>
      </p:sp>
      <p:pic>
        <p:nvPicPr>
          <p:cNvPr id="5" name="Picture 4" descr="Chart&#10;&#10;Description automatically generated">
            <a:extLst>
              <a:ext uri="{FF2B5EF4-FFF2-40B4-BE49-F238E27FC236}">
                <a16:creationId xmlns:a16="http://schemas.microsoft.com/office/drawing/2014/main" id="{636340EF-0252-0755-5BEF-E09AEDFB16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296" y="1366514"/>
            <a:ext cx="6903720" cy="4124972"/>
          </a:xfrm>
          <a:prstGeom prst="rect">
            <a:avLst/>
          </a:prstGeom>
        </p:spPr>
      </p:pic>
    </p:spTree>
    <p:extLst>
      <p:ext uri="{BB962C8B-B14F-4D97-AF65-F5344CB8AC3E}">
        <p14:creationId xmlns:p14="http://schemas.microsoft.com/office/powerpoint/2010/main" val="266871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FF88A3-8EBC-4142-8CC2-EBE257ED6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alculator, pen, compass, money and a paper with graphs printed on it">
            <a:extLst>
              <a:ext uri="{FF2B5EF4-FFF2-40B4-BE49-F238E27FC236}">
                <a16:creationId xmlns:a16="http://schemas.microsoft.com/office/drawing/2014/main" id="{6168F00B-D0EA-1FB7-A3A1-D55CE23FBC05}"/>
              </a:ext>
            </a:extLst>
          </p:cNvPr>
          <p:cNvPicPr>
            <a:picLocks noChangeAspect="1"/>
          </p:cNvPicPr>
          <p:nvPr/>
        </p:nvPicPr>
        <p:blipFill rotWithShape="1">
          <a:blip r:embed="rId2">
            <a:alphaModFix amt="40000"/>
          </a:blip>
          <a:srcRect b="6639"/>
          <a:stretch/>
        </p:blipFill>
        <p:spPr>
          <a:xfrm>
            <a:off x="3" y="10"/>
            <a:ext cx="12191997" cy="6857990"/>
          </a:xfrm>
          <a:prstGeom prst="rect">
            <a:avLst/>
          </a:prstGeom>
        </p:spPr>
      </p:pic>
      <p:sp>
        <p:nvSpPr>
          <p:cNvPr id="2" name="Title 1">
            <a:extLst>
              <a:ext uri="{FF2B5EF4-FFF2-40B4-BE49-F238E27FC236}">
                <a16:creationId xmlns:a16="http://schemas.microsoft.com/office/drawing/2014/main" id="{8C6CA829-F82E-7CF8-071F-679B7B776656}"/>
              </a:ext>
            </a:extLst>
          </p:cNvPr>
          <p:cNvSpPr>
            <a:spLocks noGrp="1"/>
          </p:cNvSpPr>
          <p:nvPr>
            <p:ph type="title"/>
          </p:nvPr>
        </p:nvSpPr>
        <p:spPr>
          <a:xfrm>
            <a:off x="2210936" y="844486"/>
            <a:ext cx="9484225" cy="1461778"/>
          </a:xfrm>
        </p:spPr>
        <p:txBody>
          <a:bodyPr>
            <a:normAutofit/>
          </a:bodyPr>
          <a:lstStyle/>
          <a:p>
            <a:r>
              <a:rPr lang="en-IN" sz="4000"/>
              <a:t>Graphical and Diagrammatic Representation</a:t>
            </a:r>
          </a:p>
        </p:txBody>
      </p:sp>
      <p:grpSp>
        <p:nvGrpSpPr>
          <p:cNvPr id="11" name="Group 10">
            <a:extLst>
              <a:ext uri="{FF2B5EF4-FFF2-40B4-BE49-F238E27FC236}">
                <a16:creationId xmlns:a16="http://schemas.microsoft.com/office/drawing/2014/main" id="{27D8A815-1B1F-4DB5-A03C-F4987CF0CB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327777" y="343106"/>
            <a:ext cx="1692092" cy="1852591"/>
            <a:chOff x="790870" y="911082"/>
            <a:chExt cx="2191635" cy="2442764"/>
          </a:xfrm>
        </p:grpSpPr>
        <p:sp>
          <p:nvSpPr>
            <p:cNvPr id="12" name="Freeform 5">
              <a:extLst>
                <a:ext uri="{FF2B5EF4-FFF2-40B4-BE49-F238E27FC236}">
                  <a16:creationId xmlns:a16="http://schemas.microsoft.com/office/drawing/2014/main" id="{261388EF-B4CE-4326-979A-2F53CED606F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790870" y="2245586"/>
              <a:ext cx="1262906" cy="110826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4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5">
              <a:extLst>
                <a:ext uri="{FF2B5EF4-FFF2-40B4-BE49-F238E27FC236}">
                  <a16:creationId xmlns:a16="http://schemas.microsoft.com/office/drawing/2014/main" id="{33A25547-9075-4BDB-8F46-BA09E76AA32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933975" y="911082"/>
              <a:ext cx="2048530" cy="1797684"/>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tx1">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5">
              <a:extLst>
                <a:ext uri="{FF2B5EF4-FFF2-40B4-BE49-F238E27FC236}">
                  <a16:creationId xmlns:a16="http://schemas.microsoft.com/office/drawing/2014/main" id="{1D917FAD-3240-4D3F-91A0-9571F75DC6D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1362936" y="1825453"/>
              <a:ext cx="799094" cy="701243"/>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6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F5493E60-8D34-0B47-A9CA-FFDC92C718C4}"/>
              </a:ext>
            </a:extLst>
          </p:cNvPr>
          <p:cNvSpPr>
            <a:spLocks noGrp="1"/>
          </p:cNvSpPr>
          <p:nvPr>
            <p:ph idx="1"/>
          </p:nvPr>
        </p:nvSpPr>
        <p:spPr>
          <a:xfrm>
            <a:off x="2210936" y="2470248"/>
            <a:ext cx="9484235" cy="3052726"/>
          </a:xfrm>
        </p:spPr>
        <p:txBody>
          <a:bodyPr>
            <a:normAutofit/>
          </a:bodyPr>
          <a:lstStyle/>
          <a:p>
            <a:r>
              <a:rPr lang="en-US" sz="2000">
                <a:effectLst/>
                <a:latin typeface="Times New Roman" panose="02020603050405020304" pitchFamily="18" charset="0"/>
                <a:ea typeface="Times New Roman" panose="02020603050405020304" pitchFamily="18" charset="0"/>
              </a:rPr>
              <a:t>Graphs help to understand the data easily. All statistical packages, MS Excel, and OpenOff1ce.org </a:t>
            </a:r>
            <a:r>
              <a:rPr lang="en-US" sz="2000" baseline="30000">
                <a:effectLst/>
                <a:latin typeface="Times New Roman" panose="02020603050405020304" pitchFamily="18" charset="0"/>
                <a:ea typeface="Times New Roman" panose="02020603050405020304" pitchFamily="18" charset="0"/>
              </a:rPr>
              <a:t>o</a:t>
            </a:r>
            <a:r>
              <a:rPr lang="en-US" sz="2000">
                <a:effectLst/>
                <a:latin typeface="Times New Roman" panose="02020603050405020304" pitchFamily="18" charset="0"/>
                <a:ea typeface="Times New Roman" panose="02020603050405020304" pitchFamily="18" charset="0"/>
              </a:rPr>
              <a:t>ffer a wide range of graphs. In case of qualitative data (or categorized data), most common graphs are bar charts and pie charts.</a:t>
            </a:r>
            <a:endParaRPr lang="en-IN" sz="2000">
              <a:effectLst/>
              <a:latin typeface="Times New Roman" panose="02020603050405020304" pitchFamily="18" charset="0"/>
              <a:ea typeface="Times New Roman" panose="02020603050405020304" pitchFamily="18" charset="0"/>
            </a:endParaRPr>
          </a:p>
          <a:p>
            <a:r>
              <a:rPr lang="en-US" sz="2000">
                <a:latin typeface="Times New Roman" panose="02020603050405020304" pitchFamily="18" charset="0"/>
              </a:rPr>
              <a:t>It is always better to represent data in graphical format. Even in Practical Evidence and Surveys, scientists have found that the restoration and understanding of any information is better when it is available in form of visuals as Human beings process data better in visual form than any other form.</a:t>
            </a:r>
          </a:p>
          <a:p>
            <a:r>
              <a:rPr lang="en-US" sz="2000">
                <a:latin typeface="Times New Roman" panose="02020603050405020304" pitchFamily="18" charset="0"/>
              </a:rPr>
              <a:t>Comparison between different items is best shown with graphs, it becomes easier to compare the crux out of the data pertaining to different items.</a:t>
            </a:r>
            <a:endParaRPr lang="en-IN" sz="2000">
              <a:latin typeface="Times New Roman" panose="02020603050405020304" pitchFamily="18" charset="0"/>
            </a:endParaRPr>
          </a:p>
        </p:txBody>
      </p:sp>
    </p:spTree>
    <p:extLst>
      <p:ext uri="{BB962C8B-B14F-4D97-AF65-F5344CB8AC3E}">
        <p14:creationId xmlns:p14="http://schemas.microsoft.com/office/powerpoint/2010/main" val="315216378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382034B-7B67-3BD4-EC7E-087D1B24D595}"/>
              </a:ext>
            </a:extLst>
          </p:cNvPr>
          <p:cNvSpPr>
            <a:spLocks noGrp="1"/>
          </p:cNvSpPr>
          <p:nvPr>
            <p:ph type="title"/>
          </p:nvPr>
        </p:nvSpPr>
        <p:spPr>
          <a:xfrm>
            <a:off x="838200" y="609600"/>
            <a:ext cx="3739341" cy="1330839"/>
          </a:xfrm>
        </p:spPr>
        <p:txBody>
          <a:bodyPr>
            <a:normAutofit/>
          </a:bodyPr>
          <a:lstStyle/>
          <a:p>
            <a:r>
              <a:rPr lang="en-IN" b="1" i="0">
                <a:effectLst/>
                <a:latin typeface="urw-din"/>
              </a:rPr>
              <a:t>Line Graphs</a:t>
            </a:r>
            <a:br>
              <a:rPr lang="en-IN" b="1" i="0">
                <a:effectLst/>
                <a:latin typeface="urw-din"/>
              </a:rPr>
            </a:br>
            <a:endParaRPr lang="en-IN" dirty="0"/>
          </a:p>
        </p:txBody>
      </p:sp>
      <p:sp>
        <p:nvSpPr>
          <p:cNvPr id="3" name="Content Placeholder 2">
            <a:extLst>
              <a:ext uri="{FF2B5EF4-FFF2-40B4-BE49-F238E27FC236}">
                <a16:creationId xmlns:a16="http://schemas.microsoft.com/office/drawing/2014/main" id="{36579240-0131-3C85-AC20-2FBBF0087EC5}"/>
              </a:ext>
            </a:extLst>
          </p:cNvPr>
          <p:cNvSpPr>
            <a:spLocks noGrp="1"/>
          </p:cNvSpPr>
          <p:nvPr>
            <p:ph idx="1"/>
          </p:nvPr>
        </p:nvSpPr>
        <p:spPr>
          <a:xfrm>
            <a:off x="862366" y="2194102"/>
            <a:ext cx="3427001" cy="3908586"/>
          </a:xfrm>
        </p:spPr>
        <p:txBody>
          <a:bodyPr>
            <a:normAutofit/>
          </a:bodyPr>
          <a:lstStyle/>
          <a:p>
            <a:pPr fontAlgn="base"/>
            <a:r>
              <a:rPr lang="en-US" sz="2000" b="0" i="0" dirty="0">
                <a:effectLst/>
                <a:latin typeface="urw-din"/>
              </a:rPr>
              <a:t>A line graph is used to show how the value of particular variable changes with time. We plot this graph by connecting the points at different values of the variable. It can be useful for analyzing the trends in the data predicting further trends. </a:t>
            </a:r>
          </a:p>
          <a:p>
            <a:pPr marL="0" indent="0">
              <a:buNone/>
            </a:pPr>
            <a:br>
              <a:rPr lang="en-US" sz="2000" dirty="0"/>
            </a:br>
            <a:endParaRPr lang="en-IN" sz="2000" dirty="0"/>
          </a:p>
        </p:txBody>
      </p:sp>
      <p:pic>
        <p:nvPicPr>
          <p:cNvPr id="5" name="Picture 4" descr="Chart, line chart&#10;&#10;Description automatically generated">
            <a:extLst>
              <a:ext uri="{FF2B5EF4-FFF2-40B4-BE49-F238E27FC236}">
                <a16:creationId xmlns:a16="http://schemas.microsoft.com/office/drawing/2014/main" id="{1575A37F-2C64-0EEE-7B96-21B5136C8C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5457" y="1432756"/>
            <a:ext cx="6155141" cy="4016229"/>
          </a:xfrm>
          <a:prstGeom prst="rect">
            <a:avLst/>
          </a:prstGeom>
        </p:spPr>
      </p:pic>
    </p:spTree>
    <p:extLst>
      <p:ext uri="{BB962C8B-B14F-4D97-AF65-F5344CB8AC3E}">
        <p14:creationId xmlns:p14="http://schemas.microsoft.com/office/powerpoint/2010/main" val="163806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6F9A91-3DA2-0625-6797-E6A1104D9325}"/>
              </a:ext>
            </a:extLst>
          </p:cNvPr>
          <p:cNvSpPr>
            <a:spLocks noGrp="1"/>
          </p:cNvSpPr>
          <p:nvPr>
            <p:ph type="title"/>
          </p:nvPr>
        </p:nvSpPr>
        <p:spPr>
          <a:xfrm>
            <a:off x="1137034" y="609600"/>
            <a:ext cx="4784796" cy="1330840"/>
          </a:xfrm>
        </p:spPr>
        <p:txBody>
          <a:bodyPr>
            <a:normAutofit/>
          </a:bodyPr>
          <a:lstStyle/>
          <a:p>
            <a:r>
              <a:rPr lang="en-IN" b="1" i="0">
                <a:effectLst/>
                <a:latin typeface="urw-din"/>
              </a:rPr>
              <a:t>Bar Graphs</a:t>
            </a:r>
            <a:br>
              <a:rPr lang="en-IN" b="1" i="0">
                <a:effectLst/>
                <a:latin typeface="urw-din"/>
              </a:rPr>
            </a:br>
            <a:endParaRPr lang="en-IN" dirty="0"/>
          </a:p>
        </p:txBody>
      </p:sp>
      <p:sp>
        <p:nvSpPr>
          <p:cNvPr id="3" name="Content Placeholder 2">
            <a:extLst>
              <a:ext uri="{FF2B5EF4-FFF2-40B4-BE49-F238E27FC236}">
                <a16:creationId xmlns:a16="http://schemas.microsoft.com/office/drawing/2014/main" id="{A765E44A-ADA9-3861-B4B9-5027348C9BF0}"/>
              </a:ext>
            </a:extLst>
          </p:cNvPr>
          <p:cNvSpPr>
            <a:spLocks noGrp="1"/>
          </p:cNvSpPr>
          <p:nvPr>
            <p:ph idx="1"/>
          </p:nvPr>
        </p:nvSpPr>
        <p:spPr>
          <a:xfrm>
            <a:off x="1137034" y="2194102"/>
            <a:ext cx="4438036" cy="3908585"/>
          </a:xfrm>
        </p:spPr>
        <p:txBody>
          <a:bodyPr>
            <a:normAutofit/>
          </a:bodyPr>
          <a:lstStyle/>
          <a:p>
            <a:r>
              <a:rPr lang="en-US" sz="2000" b="0" i="0">
                <a:effectLst/>
                <a:latin typeface="urw-din"/>
              </a:rPr>
              <a:t>A bar graph is a type of graphical representation of the data in which bars of uniform width are drawn with equal spacing between them on one axis (x-axis usually), depicting the variable. The values of the variables are represented by the height of the bars. </a:t>
            </a:r>
            <a:endParaRPr lang="en-IN" sz="2000"/>
          </a:p>
        </p:txBody>
      </p:sp>
      <p:pic>
        <p:nvPicPr>
          <p:cNvPr id="5" name="Picture 4" descr="Chart, bar chart&#10;&#10;Description automatically generated">
            <a:extLst>
              <a:ext uri="{FF2B5EF4-FFF2-40B4-BE49-F238E27FC236}">
                <a16:creationId xmlns:a16="http://schemas.microsoft.com/office/drawing/2014/main" id="{5E1EBCC7-693B-6BBA-98E9-A7D55A2C6F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610" y="1681255"/>
            <a:ext cx="4737650" cy="3517705"/>
          </a:xfrm>
          <a:prstGeom prst="rect">
            <a:avLst/>
          </a:prstGeom>
        </p:spPr>
      </p:pic>
    </p:spTree>
    <p:extLst>
      <p:ext uri="{BB962C8B-B14F-4D97-AF65-F5344CB8AC3E}">
        <p14:creationId xmlns:p14="http://schemas.microsoft.com/office/powerpoint/2010/main" val="250965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49EAF02-E6A1-8AF7-9E31-D5CC82CDB3B0}"/>
              </a:ext>
            </a:extLst>
          </p:cNvPr>
          <p:cNvSpPr>
            <a:spLocks noGrp="1"/>
          </p:cNvSpPr>
          <p:nvPr>
            <p:ph type="title"/>
          </p:nvPr>
        </p:nvSpPr>
        <p:spPr>
          <a:xfrm>
            <a:off x="1137034" y="609600"/>
            <a:ext cx="4784796" cy="1330840"/>
          </a:xfrm>
        </p:spPr>
        <p:txBody>
          <a:bodyPr>
            <a:normAutofit/>
          </a:bodyPr>
          <a:lstStyle/>
          <a:p>
            <a:r>
              <a:rPr lang="en-IN" b="1" i="0">
                <a:effectLst/>
                <a:latin typeface="urw-din"/>
              </a:rPr>
              <a:t>Histograms </a:t>
            </a:r>
            <a:br>
              <a:rPr lang="en-IN" b="1" i="0">
                <a:effectLst/>
                <a:latin typeface="urw-din"/>
              </a:rPr>
            </a:br>
            <a:endParaRPr lang="en-IN" dirty="0"/>
          </a:p>
        </p:txBody>
      </p:sp>
      <p:sp>
        <p:nvSpPr>
          <p:cNvPr id="3" name="Content Placeholder 2">
            <a:extLst>
              <a:ext uri="{FF2B5EF4-FFF2-40B4-BE49-F238E27FC236}">
                <a16:creationId xmlns:a16="http://schemas.microsoft.com/office/drawing/2014/main" id="{78A60AA1-0517-141D-2198-0AA95ADD4D69}"/>
              </a:ext>
            </a:extLst>
          </p:cNvPr>
          <p:cNvSpPr>
            <a:spLocks noGrp="1"/>
          </p:cNvSpPr>
          <p:nvPr>
            <p:ph idx="1"/>
          </p:nvPr>
        </p:nvSpPr>
        <p:spPr>
          <a:xfrm>
            <a:off x="1137034" y="2194102"/>
            <a:ext cx="4438036" cy="3908585"/>
          </a:xfrm>
        </p:spPr>
        <p:txBody>
          <a:bodyPr>
            <a:normAutofit/>
          </a:bodyPr>
          <a:lstStyle/>
          <a:p>
            <a:r>
              <a:rPr lang="en-US" sz="2000" b="0" i="0" dirty="0">
                <a:effectLst/>
                <a:latin typeface="urw-din"/>
              </a:rPr>
              <a:t>This is similar to bar graphs, but it is based on frequency of numerical values rather than their actual values. The data is organized into intervals and the bars represent the frequency of the values in that range. That is, it counts how many values of the data lie in a particular range. </a:t>
            </a:r>
            <a:endParaRPr lang="en-IN" sz="2000" dirty="0"/>
          </a:p>
        </p:txBody>
      </p:sp>
      <p:pic>
        <p:nvPicPr>
          <p:cNvPr id="5" name="Picture 4" descr="Chart, histogram&#10;&#10;Description automatically generated">
            <a:extLst>
              <a:ext uri="{FF2B5EF4-FFF2-40B4-BE49-F238E27FC236}">
                <a16:creationId xmlns:a16="http://schemas.microsoft.com/office/drawing/2014/main" id="{80536A4A-5D81-D410-6BDD-23C19F9CF2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610" y="1669411"/>
            <a:ext cx="4737650" cy="3541393"/>
          </a:xfrm>
          <a:prstGeom prst="rect">
            <a:avLst/>
          </a:prstGeom>
        </p:spPr>
      </p:pic>
    </p:spTree>
    <p:extLst>
      <p:ext uri="{BB962C8B-B14F-4D97-AF65-F5344CB8AC3E}">
        <p14:creationId xmlns:p14="http://schemas.microsoft.com/office/powerpoint/2010/main" val="162966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11000BE-DF7E-957B-AB0A-28C6E2F2F573}"/>
              </a:ext>
            </a:extLst>
          </p:cNvPr>
          <p:cNvSpPr>
            <a:spLocks noGrp="1"/>
          </p:cNvSpPr>
          <p:nvPr>
            <p:ph type="title"/>
          </p:nvPr>
        </p:nvSpPr>
        <p:spPr>
          <a:xfrm>
            <a:off x="1137034" y="609597"/>
            <a:ext cx="9392421" cy="1330841"/>
          </a:xfrm>
        </p:spPr>
        <p:txBody>
          <a:bodyPr>
            <a:normAutofit fontScale="90000"/>
          </a:bodyPr>
          <a:lstStyle/>
          <a:p>
            <a:pPr fontAlgn="base"/>
            <a:br>
              <a:rPr lang="en-IN" sz="2100" b="1" i="0" dirty="0">
                <a:effectLst/>
                <a:latin typeface="urw-din"/>
              </a:rPr>
            </a:br>
            <a:r>
              <a:rPr lang="en-IN" b="1" i="0" dirty="0">
                <a:effectLst/>
                <a:latin typeface="urw-din"/>
              </a:rPr>
              <a:t>Line Plot </a:t>
            </a:r>
            <a:br>
              <a:rPr lang="en-IN" sz="2100" b="1" i="0" dirty="0">
                <a:effectLst/>
                <a:latin typeface="urw-din"/>
              </a:rPr>
            </a:br>
            <a:br>
              <a:rPr lang="en-IN" sz="2100" dirty="0"/>
            </a:br>
            <a:endParaRPr lang="en-IN" sz="2100" dirty="0"/>
          </a:p>
        </p:txBody>
      </p:sp>
      <p:sp>
        <p:nvSpPr>
          <p:cNvPr id="3" name="Content Placeholder 2">
            <a:extLst>
              <a:ext uri="{FF2B5EF4-FFF2-40B4-BE49-F238E27FC236}">
                <a16:creationId xmlns:a16="http://schemas.microsoft.com/office/drawing/2014/main" id="{398F32F1-467A-31D1-6811-E7465B8EABFC}"/>
              </a:ext>
            </a:extLst>
          </p:cNvPr>
          <p:cNvSpPr>
            <a:spLocks noGrp="1"/>
          </p:cNvSpPr>
          <p:nvPr>
            <p:ph idx="1"/>
          </p:nvPr>
        </p:nvSpPr>
        <p:spPr>
          <a:xfrm>
            <a:off x="1137034" y="2198362"/>
            <a:ext cx="4958966" cy="3917773"/>
          </a:xfrm>
        </p:spPr>
        <p:txBody>
          <a:bodyPr>
            <a:normAutofit/>
          </a:bodyPr>
          <a:lstStyle/>
          <a:p>
            <a:r>
              <a:rPr lang="en-US" sz="2000" b="0" i="0" dirty="0">
                <a:effectLst/>
                <a:latin typeface="urw-din"/>
              </a:rPr>
              <a:t>It is a plot that displays data as points and checkmarks above a number line, showing the frequency of the point.</a:t>
            </a:r>
            <a:endParaRPr lang="en-IN" sz="2000" dirty="0"/>
          </a:p>
        </p:txBody>
      </p:sp>
      <p:pic>
        <p:nvPicPr>
          <p:cNvPr id="5" name="Picture 4" descr="Chart, scatter chart&#10;&#10;Description automatically generated">
            <a:extLst>
              <a:ext uri="{FF2B5EF4-FFF2-40B4-BE49-F238E27FC236}">
                <a16:creationId xmlns:a16="http://schemas.microsoft.com/office/drawing/2014/main" id="{A0478163-C8D9-1975-8D57-64C6C76ACE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5331" y="3192233"/>
            <a:ext cx="6692542" cy="2433651"/>
          </a:xfrm>
          <a:prstGeom prst="rect">
            <a:avLst/>
          </a:prstGeom>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6500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28756-D88F-507D-7AB6-C8074BC32586}"/>
              </a:ext>
            </a:extLst>
          </p:cNvPr>
          <p:cNvSpPr>
            <a:spLocks noGrp="1"/>
          </p:cNvSpPr>
          <p:nvPr>
            <p:ph type="title"/>
          </p:nvPr>
        </p:nvSpPr>
        <p:spPr>
          <a:xfrm>
            <a:off x="648929" y="629266"/>
            <a:ext cx="3505495" cy="1622321"/>
          </a:xfrm>
        </p:spPr>
        <p:txBody>
          <a:bodyPr>
            <a:normAutofit/>
          </a:bodyPr>
          <a:lstStyle/>
          <a:p>
            <a:r>
              <a:rPr lang="en-IN" sz="3700" b="1" i="0">
                <a:effectLst/>
                <a:latin typeface="urw-din"/>
              </a:rPr>
              <a:t>Stem and Leaf Plot </a:t>
            </a:r>
            <a:br>
              <a:rPr lang="en-IN" sz="3700" b="1" i="0">
                <a:effectLst/>
                <a:latin typeface="urw-din"/>
              </a:rPr>
            </a:br>
            <a:endParaRPr lang="en-IN" sz="3700"/>
          </a:p>
        </p:txBody>
      </p:sp>
      <p:sp>
        <p:nvSpPr>
          <p:cNvPr id="3" name="Content Placeholder 2">
            <a:extLst>
              <a:ext uri="{FF2B5EF4-FFF2-40B4-BE49-F238E27FC236}">
                <a16:creationId xmlns:a16="http://schemas.microsoft.com/office/drawing/2014/main" id="{8E9E251E-2DD0-6B10-D18A-14003179FB72}"/>
              </a:ext>
            </a:extLst>
          </p:cNvPr>
          <p:cNvSpPr>
            <a:spLocks noGrp="1"/>
          </p:cNvSpPr>
          <p:nvPr>
            <p:ph idx="1"/>
          </p:nvPr>
        </p:nvSpPr>
        <p:spPr>
          <a:xfrm>
            <a:off x="648931" y="2438400"/>
            <a:ext cx="3505494" cy="3785419"/>
          </a:xfrm>
        </p:spPr>
        <p:txBody>
          <a:bodyPr>
            <a:normAutofit/>
          </a:bodyPr>
          <a:lstStyle/>
          <a:p>
            <a:r>
              <a:rPr lang="en-US" sz="2000" b="0" i="0" dirty="0">
                <a:effectLst/>
                <a:latin typeface="urw-din"/>
              </a:rPr>
              <a:t>This is a type of plot in which each value is split into a “leaf”(in most cases, it is the last digit) and “stem”(the other remaining digits). </a:t>
            </a:r>
            <a:r>
              <a:rPr lang="en-US" sz="2000" b="1" i="0" dirty="0">
                <a:effectLst/>
                <a:latin typeface="urw-din"/>
              </a:rPr>
              <a:t>For example:</a:t>
            </a:r>
            <a:r>
              <a:rPr lang="en-US" sz="2000" b="0" i="0" dirty="0">
                <a:effectLst/>
                <a:latin typeface="urw-din"/>
              </a:rPr>
              <a:t> the number 42 is split into leaf (2) and stem (4).  </a:t>
            </a:r>
          </a:p>
          <a:p>
            <a:r>
              <a:rPr lang="en-US" sz="2000" dirty="0">
                <a:latin typeface="urw-din"/>
              </a:rPr>
              <a:t>Meaning of first line  which is 1|2 6 8 is that there are 3 items in data set whose first digit is 1.</a:t>
            </a:r>
            <a:endParaRPr lang="en-IN" sz="2000" dirty="0"/>
          </a:p>
        </p:txBody>
      </p:sp>
      <p:sp>
        <p:nvSpPr>
          <p:cNvPr id="17" name="Rectangle 16">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able&#10;&#10;Description automatically generated">
            <a:extLst>
              <a:ext uri="{FF2B5EF4-FFF2-40B4-BE49-F238E27FC236}">
                <a16:creationId xmlns:a16="http://schemas.microsoft.com/office/drawing/2014/main" id="{1E3C43C5-340E-AA7F-5A2B-28F61399FD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5862" y="1335659"/>
            <a:ext cx="6019331" cy="4183435"/>
          </a:xfrm>
          <a:prstGeom prst="rect">
            <a:avLst/>
          </a:prstGeom>
          <a:effectLst/>
        </p:spPr>
      </p:pic>
    </p:spTree>
    <p:extLst>
      <p:ext uri="{BB962C8B-B14F-4D97-AF65-F5344CB8AC3E}">
        <p14:creationId xmlns:p14="http://schemas.microsoft.com/office/powerpoint/2010/main" val="2649403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A472-F30C-60C2-3AF8-8EF496DAAD86}"/>
              </a:ext>
            </a:extLst>
          </p:cNvPr>
          <p:cNvSpPr>
            <a:spLocks noGrp="1"/>
          </p:cNvSpPr>
          <p:nvPr>
            <p:ph type="title"/>
          </p:nvPr>
        </p:nvSpPr>
        <p:spPr>
          <a:xfrm>
            <a:off x="648928" y="338328"/>
            <a:ext cx="3685032" cy="1608328"/>
          </a:xfrm>
        </p:spPr>
        <p:txBody>
          <a:bodyPr>
            <a:normAutofit/>
          </a:bodyPr>
          <a:lstStyle/>
          <a:p>
            <a:r>
              <a:rPr lang="en-IN" sz="3600" b="1" i="0" dirty="0">
                <a:effectLst/>
                <a:latin typeface="urw-din"/>
              </a:rPr>
              <a:t>Box and Whisker Plot </a:t>
            </a:r>
            <a:br>
              <a:rPr lang="en-IN" sz="3600" b="1" i="0" dirty="0">
                <a:effectLst/>
                <a:latin typeface="urw-din"/>
              </a:rPr>
            </a:br>
            <a:endParaRPr lang="en-IN" sz="3600" dirty="0"/>
          </a:p>
        </p:txBody>
      </p:sp>
      <p:sp>
        <p:nvSpPr>
          <p:cNvPr id="3" name="Content Placeholder 2">
            <a:extLst>
              <a:ext uri="{FF2B5EF4-FFF2-40B4-BE49-F238E27FC236}">
                <a16:creationId xmlns:a16="http://schemas.microsoft.com/office/drawing/2014/main" id="{78375425-4629-0A0D-72D2-5D1644FEAA09}"/>
              </a:ext>
            </a:extLst>
          </p:cNvPr>
          <p:cNvSpPr>
            <a:spLocks noGrp="1"/>
          </p:cNvSpPr>
          <p:nvPr>
            <p:ph idx="1"/>
          </p:nvPr>
        </p:nvSpPr>
        <p:spPr>
          <a:xfrm>
            <a:off x="4864100" y="338328"/>
            <a:ext cx="6675627" cy="1605083"/>
          </a:xfrm>
        </p:spPr>
        <p:txBody>
          <a:bodyPr anchor="ctr">
            <a:normAutofit/>
          </a:bodyPr>
          <a:lstStyle/>
          <a:p>
            <a:r>
              <a:rPr lang="en-US" sz="2000" b="0" i="0" dirty="0">
                <a:effectLst/>
                <a:latin typeface="urw-din"/>
              </a:rPr>
              <a:t>These plots divide the data into four parts to show their summary. They are more concerned about the spread, average, and median of the data. </a:t>
            </a:r>
            <a:endParaRPr lang="en-IN" sz="2000" dirty="0"/>
          </a:p>
        </p:txBody>
      </p:sp>
      <p:sp>
        <p:nvSpPr>
          <p:cNvPr id="17" name="Rectangle 16">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211010"/>
            <a:ext cx="12192002" cy="464699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ounded Rectangle 26">
            <a:extLst>
              <a:ext uri="{FF2B5EF4-FFF2-40B4-BE49-F238E27FC236}">
                <a16:creationId xmlns:a16="http://schemas.microsoft.com/office/drawing/2014/main" id="{1B10F861-B8F1-49C7-BD58-EAB20CEE7F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Chart, box and whisker chart&#10;&#10;Description automatically generated">
            <a:extLst>
              <a:ext uri="{FF2B5EF4-FFF2-40B4-BE49-F238E27FC236}">
                <a16:creationId xmlns:a16="http://schemas.microsoft.com/office/drawing/2014/main" id="{1CBED0F5-DF6A-BADB-B4DC-DF77223DB2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4180" y="2742397"/>
            <a:ext cx="3688336" cy="3291840"/>
          </a:xfrm>
          <a:prstGeom prst="rect">
            <a:avLst/>
          </a:prstGeom>
        </p:spPr>
      </p:pic>
      <p:sp>
        <p:nvSpPr>
          <p:cNvPr id="21" name="Rounded Rectangle 16">
            <a:extLst>
              <a:ext uri="{FF2B5EF4-FFF2-40B4-BE49-F238E27FC236}">
                <a16:creationId xmlns:a16="http://schemas.microsoft.com/office/drawing/2014/main" id="{61F6E425-22AB-4DA2-8FAC-58ADB58EF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hart&#10;&#10;Description automatically generated">
            <a:extLst>
              <a:ext uri="{FF2B5EF4-FFF2-40B4-BE49-F238E27FC236}">
                <a16:creationId xmlns:a16="http://schemas.microsoft.com/office/drawing/2014/main" id="{D1F9ADBD-8150-C14D-9C4B-BE89BC3F87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484" y="3144733"/>
            <a:ext cx="4974336" cy="2487168"/>
          </a:xfrm>
          <a:prstGeom prst="rect">
            <a:avLst/>
          </a:prstGeom>
        </p:spPr>
      </p:pic>
    </p:spTree>
    <p:extLst>
      <p:ext uri="{BB962C8B-B14F-4D97-AF65-F5344CB8AC3E}">
        <p14:creationId xmlns:p14="http://schemas.microsoft.com/office/powerpoint/2010/main" val="116980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5B2A38C-B3F8-FB77-B51E-1A56B6C13A82}"/>
              </a:ext>
            </a:extLst>
          </p:cNvPr>
          <p:cNvSpPr>
            <a:spLocks noGrp="1"/>
          </p:cNvSpPr>
          <p:nvPr>
            <p:ph type="title"/>
          </p:nvPr>
        </p:nvSpPr>
        <p:spPr>
          <a:xfrm>
            <a:off x="1137034" y="609600"/>
            <a:ext cx="4784796" cy="1330840"/>
          </a:xfrm>
        </p:spPr>
        <p:txBody>
          <a:bodyPr>
            <a:normAutofit/>
          </a:bodyPr>
          <a:lstStyle/>
          <a:p>
            <a:r>
              <a:rPr lang="en-IN" b="1" i="0" dirty="0">
                <a:effectLst/>
                <a:latin typeface="urw-din"/>
              </a:rPr>
              <a:t>Pie Chart</a:t>
            </a:r>
            <a:br>
              <a:rPr lang="en-IN" b="1" i="0" dirty="0">
                <a:effectLst/>
                <a:latin typeface="urw-din"/>
              </a:rPr>
            </a:br>
            <a:endParaRPr lang="en-IN" dirty="0"/>
          </a:p>
        </p:txBody>
      </p:sp>
      <p:sp>
        <p:nvSpPr>
          <p:cNvPr id="3" name="Content Placeholder 2">
            <a:extLst>
              <a:ext uri="{FF2B5EF4-FFF2-40B4-BE49-F238E27FC236}">
                <a16:creationId xmlns:a16="http://schemas.microsoft.com/office/drawing/2014/main" id="{087E6642-AE35-0C3B-DE5C-478C6D53EA5B}"/>
              </a:ext>
            </a:extLst>
          </p:cNvPr>
          <p:cNvSpPr>
            <a:spLocks noGrp="1"/>
          </p:cNvSpPr>
          <p:nvPr>
            <p:ph idx="1"/>
          </p:nvPr>
        </p:nvSpPr>
        <p:spPr>
          <a:xfrm>
            <a:off x="1137034" y="2194102"/>
            <a:ext cx="4438036" cy="3908585"/>
          </a:xfrm>
        </p:spPr>
        <p:txBody>
          <a:bodyPr>
            <a:normAutofit/>
          </a:bodyPr>
          <a:lstStyle/>
          <a:p>
            <a:pPr fontAlgn="base"/>
            <a:r>
              <a:rPr lang="en-US" sz="2000" b="0" i="0" dirty="0">
                <a:effectLst/>
                <a:latin typeface="urw-din"/>
              </a:rPr>
              <a:t>It is a type of graph which represents the data in form of a circular graph. The circle is divided such that each portion represents a proportion of the whole. </a:t>
            </a:r>
          </a:p>
          <a:p>
            <a:pPr marL="0" indent="0">
              <a:buNone/>
            </a:pPr>
            <a:br>
              <a:rPr lang="en-US" sz="2000" dirty="0"/>
            </a:br>
            <a:endParaRPr lang="en-IN" sz="2000" dirty="0"/>
          </a:p>
        </p:txBody>
      </p:sp>
      <p:pic>
        <p:nvPicPr>
          <p:cNvPr id="5" name="Picture 4" descr="A picture containing shape&#10;&#10;Description automatically generated">
            <a:extLst>
              <a:ext uri="{FF2B5EF4-FFF2-40B4-BE49-F238E27FC236}">
                <a16:creationId xmlns:a16="http://schemas.microsoft.com/office/drawing/2014/main" id="{AD19D994-FFCC-46E5-A41D-0CF4B68921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610" y="1851190"/>
            <a:ext cx="4737650" cy="3177834"/>
          </a:xfrm>
          <a:prstGeom prst="rect">
            <a:avLst/>
          </a:prstGeom>
        </p:spPr>
      </p:pic>
    </p:spTree>
    <p:extLst>
      <p:ext uri="{BB962C8B-B14F-4D97-AF65-F5344CB8AC3E}">
        <p14:creationId xmlns:p14="http://schemas.microsoft.com/office/powerpoint/2010/main" val="2508243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780</TotalTime>
  <Words>569</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urw-din</vt:lpstr>
      <vt:lpstr>Office Theme</vt:lpstr>
      <vt:lpstr>Presentation of Data</vt:lpstr>
      <vt:lpstr>Graphical and Diagrammatic Representation</vt:lpstr>
      <vt:lpstr>Line Graphs </vt:lpstr>
      <vt:lpstr>Bar Graphs </vt:lpstr>
      <vt:lpstr>Histograms  </vt:lpstr>
      <vt:lpstr> Line Plot   </vt:lpstr>
      <vt:lpstr>Stem and Leaf Plot  </vt:lpstr>
      <vt:lpstr>Box and Whisker Plot  </vt:lpstr>
      <vt:lpstr>Pie Chart </vt:lpstr>
      <vt:lpstr>Frequency Polygon </vt:lpstr>
      <vt:lpstr>Pareto Charts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Data</dc:title>
  <dc:creator>Udbhav Toppo</dc:creator>
  <cp:lastModifiedBy>Shailee Upadhayay</cp:lastModifiedBy>
  <cp:revision>4</cp:revision>
  <dcterms:created xsi:type="dcterms:W3CDTF">2022-07-21T08:22:22Z</dcterms:created>
  <dcterms:modified xsi:type="dcterms:W3CDTF">2023-03-17T15:07:32Z</dcterms:modified>
</cp:coreProperties>
</file>